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3"/>
  </p:notesMasterIdLst>
  <p:sldIdLst>
    <p:sldId id="256" r:id="rId2"/>
    <p:sldId id="355" r:id="rId3"/>
    <p:sldId id="328" r:id="rId4"/>
    <p:sldId id="354" r:id="rId5"/>
    <p:sldId id="351" r:id="rId6"/>
    <p:sldId id="308" r:id="rId7"/>
    <p:sldId id="349" r:id="rId8"/>
    <p:sldId id="350" r:id="rId9"/>
    <p:sldId id="352" r:id="rId10"/>
    <p:sldId id="337" r:id="rId11"/>
    <p:sldId id="332" r:id="rId12"/>
    <p:sldId id="340" r:id="rId13"/>
    <p:sldId id="343" r:id="rId14"/>
    <p:sldId id="338" r:id="rId15"/>
    <p:sldId id="341" r:id="rId16"/>
    <p:sldId id="345" r:id="rId17"/>
    <p:sldId id="339" r:id="rId18"/>
    <p:sldId id="342" r:id="rId19"/>
    <p:sldId id="347" r:id="rId20"/>
    <p:sldId id="353" r:id="rId21"/>
    <p:sldId id="331" r:id="rId22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napVertSplitter="1" vertBarState="minimized" horzBarState="maximized">
    <p:restoredLeft sz="15588" autoAdjust="0"/>
    <p:restoredTop sz="94567" autoAdjust="0"/>
  </p:normalViewPr>
  <p:slideViewPr>
    <p:cSldViewPr>
      <p:cViewPr>
        <p:scale>
          <a:sx n="91" d="100"/>
          <a:sy n="91" d="100"/>
        </p:scale>
        <p:origin x="-1930" y="-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3.png>
</file>

<file path=ppt/media/image14.png>
</file>

<file path=ppt/media/image18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043B9D-0C23-4B5C-B424-108E9F1D2D6C}" type="datetimeFigureOut">
              <a:rPr lang="en-US" smtClean="0"/>
              <a:t>1/9/2018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23C5FE-15BF-4885-B950-FBA8B6FAF8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550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23C5FE-15BF-4885-B950-FBA8B6FAF8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65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8BD9377F-857F-4E41-9279-E276A32B0462}" type="datetimeFigureOut">
              <a:rPr lang="en-CA" smtClean="0"/>
              <a:t>09/01/2018</a:t>
            </a:fld>
            <a:endParaRPr lang="en-CA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CA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75B52DE3-2D1A-40FC-A8E0-8EC331FC70C6}" type="slidenum">
              <a:rPr lang="en-CA" smtClean="0"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2960" y="4031626"/>
            <a:ext cx="7772400" cy="1368152"/>
          </a:xfrm>
        </p:spPr>
        <p:txBody>
          <a:bodyPr>
            <a:normAutofit fontScale="90000"/>
          </a:bodyPr>
          <a:lstStyle/>
          <a:p>
            <a:pPr algn="ctr"/>
            <a:r>
              <a:rPr lang="en-CA" dirty="0" smtClean="0"/>
              <a:t/>
            </a:r>
            <a:br>
              <a:rPr lang="en-CA" dirty="0" smtClean="0"/>
            </a:br>
            <a:r>
              <a:rPr lang="en-CA" dirty="0" smtClean="0"/>
              <a:t/>
            </a:r>
            <a:br>
              <a:rPr lang="en-CA" dirty="0" smtClean="0"/>
            </a:br>
            <a:r>
              <a:rPr lang="en-CA" dirty="0" smtClean="0"/>
              <a:t/>
            </a:r>
            <a:br>
              <a:rPr lang="en-CA" dirty="0" smtClean="0"/>
            </a:br>
            <a:r>
              <a:rPr lang="en-CA" dirty="0" smtClean="0"/>
              <a:t/>
            </a:r>
            <a:br>
              <a:rPr lang="en-CA" dirty="0" smtClean="0"/>
            </a:br>
            <a:r>
              <a:rPr lang="en-CA" sz="4400" b="1" dirty="0" smtClean="0">
                <a:latin typeface="Arial" pitchFamily="34" charset="0"/>
                <a:cs typeface="Arial" pitchFamily="34" charset="0"/>
              </a:rPr>
              <a:t/>
            </a:r>
            <a:br>
              <a:rPr lang="en-CA" sz="4400" b="1" dirty="0" smtClean="0">
                <a:latin typeface="Arial" pitchFamily="34" charset="0"/>
                <a:cs typeface="Arial" pitchFamily="34" charset="0"/>
              </a:rPr>
            </a:br>
            <a:r>
              <a:rPr lang="en-CA" sz="3100" b="1" dirty="0" smtClean="0">
                <a:latin typeface="Arial" pitchFamily="34" charset="0"/>
                <a:cs typeface="Arial" pitchFamily="34" charset="0"/>
              </a:rPr>
              <a:t/>
            </a:r>
            <a:br>
              <a:rPr lang="en-CA" sz="3100" b="1" dirty="0" smtClean="0">
                <a:latin typeface="Arial" pitchFamily="34" charset="0"/>
                <a:cs typeface="Arial" pitchFamily="34" charset="0"/>
              </a:rPr>
            </a:br>
            <a:r>
              <a:rPr lang="en-CA" sz="3100" b="1" dirty="0" smtClean="0">
                <a:latin typeface="Arial" pitchFamily="34" charset="0"/>
                <a:cs typeface="Arial" pitchFamily="34" charset="0"/>
              </a:rPr>
              <a:t/>
            </a:r>
            <a:br>
              <a:rPr lang="en-CA" sz="3100" b="1" dirty="0" smtClean="0">
                <a:latin typeface="Arial" pitchFamily="34" charset="0"/>
                <a:cs typeface="Arial" pitchFamily="34" charset="0"/>
              </a:rPr>
            </a:br>
            <a:r>
              <a:rPr lang="en-CA" sz="3100" b="1" dirty="0" smtClean="0">
                <a:latin typeface="Arial" pitchFamily="34" charset="0"/>
                <a:cs typeface="Arial" pitchFamily="34" charset="0"/>
              </a:rPr>
              <a:t/>
            </a:r>
            <a:br>
              <a:rPr lang="en-CA" sz="3100" b="1" dirty="0" smtClean="0">
                <a:latin typeface="Arial" pitchFamily="34" charset="0"/>
                <a:cs typeface="Arial" pitchFamily="34" charset="0"/>
              </a:rPr>
            </a:br>
            <a:r>
              <a:rPr lang="en-CA" sz="4000" dirty="0">
                <a:effectLst/>
                <a:latin typeface="Arial" pitchFamily="34" charset="0"/>
                <a:cs typeface="Arial" pitchFamily="34" charset="0"/>
              </a:rPr>
              <a:t/>
            </a:r>
            <a:br>
              <a:rPr lang="en-CA" sz="4000" dirty="0">
                <a:effectLst/>
                <a:latin typeface="Arial" pitchFamily="34" charset="0"/>
                <a:cs typeface="Arial" pitchFamily="34" charset="0"/>
              </a:rPr>
            </a:br>
            <a:r>
              <a:rPr lang="en-CA" sz="4000" dirty="0" smtClean="0">
                <a:effectLst/>
                <a:latin typeface="Arial" pitchFamily="34" charset="0"/>
                <a:cs typeface="Arial" pitchFamily="34" charset="0"/>
              </a:rPr>
              <a:t/>
            </a:r>
            <a:br>
              <a:rPr lang="en-CA" sz="4000" dirty="0" smtClean="0">
                <a:effectLst/>
                <a:latin typeface="Arial" pitchFamily="34" charset="0"/>
                <a:cs typeface="Arial" pitchFamily="34" charset="0"/>
              </a:rPr>
            </a:br>
            <a:r>
              <a:rPr lang="en-CA" sz="5300" dirty="0" smtClean="0">
                <a:effectLst/>
                <a:latin typeface="Arial" pitchFamily="34" charset="0"/>
                <a:cs typeface="Arial" pitchFamily="34" charset="0"/>
              </a:rPr>
              <a:t/>
            </a:r>
            <a:br>
              <a:rPr lang="en-CA" sz="5300" dirty="0" smtClean="0">
                <a:effectLst/>
                <a:latin typeface="Arial" pitchFamily="34" charset="0"/>
                <a:cs typeface="Arial" pitchFamily="34" charset="0"/>
              </a:rPr>
            </a:br>
            <a:r>
              <a:rPr lang="en-CA" sz="2700" dirty="0" smtClean="0"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January 2018</a:t>
            </a:r>
            <a:r>
              <a:rPr lang="en-CA" sz="2200" baseline="30000" dirty="0" smtClean="0"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/>
            </a:r>
            <a:br>
              <a:rPr lang="en-CA" sz="2200" baseline="30000" dirty="0" smtClean="0"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lang="en-CA" sz="2200" b="1" dirty="0"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5842" name="Picture 2" descr="Logo: City of Kingston, Ontario, Canada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75656" y="5589240"/>
            <a:ext cx="7269480" cy="914400"/>
          </a:xfrm>
          <a:prstGeom prst="rect">
            <a:avLst/>
          </a:prstGeom>
          <a:noFill/>
        </p:spPr>
      </p:pic>
      <p:pic>
        <p:nvPicPr>
          <p:cNvPr id="5" name="Picture 5" descr="Red-Traffic-Light-739541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5796136" y="1927880"/>
            <a:ext cx="1371600" cy="192024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</p:pic>
      <p:sp>
        <p:nvSpPr>
          <p:cNvPr id="3" name="TextBox 2"/>
          <p:cNvSpPr txBox="1"/>
          <p:nvPr/>
        </p:nvSpPr>
        <p:spPr>
          <a:xfrm>
            <a:off x="680908" y="692696"/>
            <a:ext cx="809157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Transit Signal Priority Project</a:t>
            </a:r>
            <a:endParaRPr lang="en-US" sz="4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://kingstonherald.com/wp-content/uploads/kingston-transit-lr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029522"/>
            <a:ext cx="3657600" cy="179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780773" y="1628800"/>
            <a:ext cx="799288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indent="-457200">
              <a:buClr>
                <a:schemeClr val="accent3"/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3600" b="1" dirty="0" smtClean="0">
                <a:latin typeface="Arial" pitchFamily="34" charset="0"/>
                <a:cs typeface="Arial" pitchFamily="34" charset="0"/>
              </a:rPr>
              <a:t>Traffic signal timings</a:t>
            </a:r>
          </a:p>
          <a:p>
            <a:pPr lvl="1" indent="-457200">
              <a:buClr>
                <a:schemeClr val="accent3"/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3600" b="1" dirty="0" smtClean="0">
                <a:latin typeface="Arial" pitchFamily="34" charset="0"/>
                <a:cs typeface="Arial" pitchFamily="34" charset="0"/>
              </a:rPr>
              <a:t>Traffic counts</a:t>
            </a:r>
          </a:p>
          <a:p>
            <a:pPr lvl="1" indent="-457200">
              <a:buClr>
                <a:schemeClr val="accent3"/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3600" b="1" dirty="0" smtClean="0">
                <a:latin typeface="Arial" pitchFamily="34" charset="0"/>
                <a:cs typeface="Arial" pitchFamily="34" charset="0"/>
              </a:rPr>
              <a:t>Kingston Transit routing &amp; schedule (available on-line)</a:t>
            </a:r>
          </a:p>
          <a:p>
            <a:pPr lvl="1" indent="-457200">
              <a:buClr>
                <a:schemeClr val="accent3"/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3600" b="1" dirty="0" smtClean="0">
                <a:latin typeface="Arial" pitchFamily="34" charset="0"/>
                <a:cs typeface="Arial" pitchFamily="34" charset="0"/>
              </a:rPr>
              <a:t>Transit priority movements</a:t>
            </a:r>
          </a:p>
          <a:p>
            <a:pPr lvl="1" indent="-457200">
              <a:buClr>
                <a:schemeClr val="accent3"/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3600" b="1" dirty="0" smtClean="0">
                <a:latin typeface="Arial" pitchFamily="34" charset="0"/>
                <a:cs typeface="Arial" pitchFamily="34" charset="0"/>
              </a:rPr>
              <a:t>GIS mapping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83768" y="657562"/>
            <a:ext cx="53285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Available Information</a:t>
            </a:r>
            <a:endParaRPr lang="en-US" sz="3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193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84784"/>
            <a:ext cx="9144000" cy="4273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547664" y="620686"/>
            <a:ext cx="67681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Gardiners Road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8725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80455" y="620686"/>
            <a:ext cx="762458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Gardiners Road</a:t>
            </a:r>
          </a:p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Transit Priority: WBL (502) &amp; EBT(501)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5" descr="image00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2" y="2060848"/>
            <a:ext cx="5426075" cy="3817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116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47664" y="404664"/>
            <a:ext cx="676819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Gardiners Road</a:t>
            </a:r>
          </a:p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Traffic Signal Timings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304" name="Picture 1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772815"/>
            <a:ext cx="7555322" cy="4490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54556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47664" y="620686"/>
            <a:ext cx="68034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Midland Avenue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9173"/>
            <a:ext cx="9108504" cy="415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17476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33782" y="476672"/>
            <a:ext cx="769351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Midland Avenue</a:t>
            </a:r>
          </a:p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Transit Priority: NBL (502) &amp; EBR (501)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6" descr="image00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3768" y="1916832"/>
            <a:ext cx="4559808" cy="439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6881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47664" y="620686"/>
            <a:ext cx="680340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Midland Avenue</a:t>
            </a:r>
          </a:p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Traffic Signal Timings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41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756031"/>
            <a:ext cx="7555322" cy="4714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69151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47664" y="620686"/>
            <a:ext cx="65870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</a:t>
            </a:r>
            <a:r>
              <a:rPr lang="en-US" sz="32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Bayridge</a:t>
            </a:r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Drive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81917"/>
            <a:ext cx="9038496" cy="4101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05680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043608" y="637365"/>
            <a:ext cx="780733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</a:t>
            </a:r>
            <a:r>
              <a:rPr lang="en-US" sz="32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Bayridge</a:t>
            </a:r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Drive</a:t>
            </a:r>
          </a:p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Transit Priority: WBL (502) &amp; NBR (501)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0" name="Picture 7" descr="image00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2132856"/>
            <a:ext cx="5978271" cy="40027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82351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47664" y="620686"/>
            <a:ext cx="658706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</a:t>
            </a:r>
            <a:r>
              <a:rPr lang="en-US" sz="32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Bayridge</a:t>
            </a:r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Drive</a:t>
            </a:r>
          </a:p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Traffic Signal Timings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193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1" y="1772816"/>
            <a:ext cx="8388031" cy="4490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6297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City of Kingston </a:t>
            </a:r>
            <a:br>
              <a:rPr lang="en-US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Transportation Targets by 2034</a:t>
            </a: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24269"/>
            <a:ext cx="8229600" cy="3839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755832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Contacts</a:t>
            </a: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4" name="Picture 6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1124744"/>
            <a:ext cx="8229600" cy="2461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3645024"/>
            <a:ext cx="5962650" cy="280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33012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Questions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1412776"/>
            <a:ext cx="4762500" cy="476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8478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What is Transit Signal Priority (TSP)?</a:t>
            </a: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55576" y="1844824"/>
            <a:ext cx="8136904" cy="7048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Reduces delays for buses as follows:</a:t>
            </a:r>
          </a:p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Green extension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: extends the green light so that the bus can get through the intersection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 truncation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: if a bus is waiting on a red, TSP will get the green to come back faster so the bus doesn’t wait as long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347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does TSP work?</a:t>
            </a: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883000"/>
            <a:ext cx="835292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EMTRAC system utilizes </a:t>
            </a:r>
            <a:r>
              <a:rPr lang="en-US" sz="2000" dirty="0" smtClean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GPS </a:t>
            </a:r>
            <a:r>
              <a:rPr lang="en-US" sz="2000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</a:t>
            </a:r>
            <a:r>
              <a:rPr lang="en-US" sz="2000" dirty="0" smtClean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spectrum radio to enable transit vehicles to request priority through signalized intersections</a:t>
            </a:r>
            <a:r>
              <a:rPr lang="en-US" sz="2000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Vehicles with the EMTRAC system transmit a priority request to equipped </a:t>
            </a:r>
            <a:r>
              <a:rPr lang="en-US" sz="2000" dirty="0" smtClean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intersections when </a:t>
            </a:r>
            <a:r>
              <a:rPr lang="en-US" sz="2000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passing through detection zones. </a:t>
            </a:r>
            <a:endParaRPr lang="en-US" sz="2000" dirty="0" smtClean="0">
              <a:solidFill>
                <a:srgbClr val="0A0A0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sz="2000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traffic cabinet at the intersection contains </a:t>
            </a:r>
            <a:r>
              <a:rPr lang="en-US" sz="2000" dirty="0" smtClean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EMTRAC </a:t>
            </a:r>
            <a:r>
              <a:rPr lang="en-US" sz="2000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Priority Detector, which relays the priority request call to the traffic controller.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EMTRAC is completely automatic and requires no driver interaction</a:t>
            </a:r>
            <a:r>
              <a:rPr lang="en-US" sz="2000" dirty="0" smtClean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EMTRAC can </a:t>
            </a:r>
            <a:r>
              <a:rPr lang="en-US" sz="2000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 configured to allow priority control based on time of day, direction traveled, or </a:t>
            </a:r>
            <a:r>
              <a:rPr lang="en-US" sz="2000" dirty="0" smtClean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factors</a:t>
            </a:r>
            <a:r>
              <a:rPr lang="en-US" sz="2000" dirty="0">
                <a:solidFill>
                  <a:srgbClr val="0A0A0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309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6600" y="197768"/>
            <a:ext cx="82296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does TSP work?</a:t>
            </a: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55576" y="1844824"/>
            <a:ext cx="813690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image00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340768"/>
            <a:ext cx="7211568" cy="4949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44948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52389" y="1412776"/>
            <a:ext cx="8003232" cy="4525963"/>
          </a:xfrm>
        </p:spPr>
        <p:txBody>
          <a:bodyPr>
            <a:normAutofit/>
          </a:bodyPr>
          <a:lstStyle/>
          <a:p>
            <a:pPr marL="109728" indent="0">
              <a:buNone/>
            </a:pP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Transit signal priority transponders installed on Express Buses only (Route 501 &amp; 502) at 3 intersections:</a:t>
            </a:r>
          </a:p>
          <a:p>
            <a:pPr marL="907542" lvl="1" indent="-514350">
              <a:buFont typeface="+mj-lt"/>
              <a:buAutoNum type="arabicPeriod"/>
            </a:pP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Gardiners Road</a:t>
            </a:r>
          </a:p>
          <a:p>
            <a:pPr marL="907542" lvl="1" indent="-514350">
              <a:buFont typeface="+mj-lt"/>
              <a:buAutoNum type="arabicPeriod"/>
            </a:pP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Midland Avenue</a:t>
            </a:r>
          </a:p>
          <a:p>
            <a:pPr marL="907542" lvl="1" indent="-514350">
              <a:buFont typeface="+mj-lt"/>
              <a:buAutoNum type="arabicPeriod"/>
            </a:pP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Princess Street &amp; </a:t>
            </a:r>
            <a:r>
              <a:rPr lang="en-US" sz="3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Bayridge</a:t>
            </a:r>
            <a:r>
              <a:rPr lang="en-US" sz="3200" dirty="0" smtClean="0">
                <a:latin typeface="Arial" panose="020B0604020202020204" pitchFamily="34" charset="0"/>
                <a:cs typeface="Arial" panose="020B0604020202020204" pitchFamily="34" charset="0"/>
              </a:rPr>
              <a:t> Drive</a:t>
            </a:r>
          </a:p>
          <a:p>
            <a:pPr lvl="1"/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9728" indent="0">
              <a:buNone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000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076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67544" y="980728"/>
            <a:ext cx="8568952" cy="5256584"/>
          </a:xfrm>
        </p:spPr>
        <p:txBody>
          <a:bodyPr>
            <a:normAutofit lnSpcReduction="10000"/>
          </a:bodyPr>
          <a:lstStyle/>
          <a:p>
            <a:pPr marL="393192" lvl="1" indent="0">
              <a:buNone/>
            </a:pPr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Determine 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the total overall impact of TSP at each </a:t>
            </a:r>
            <a:r>
              <a:rPr lang="en-US" sz="2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intersection:</a:t>
            </a:r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8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501 &amp; 502 buses estimate the following:</a:t>
            </a:r>
          </a:p>
          <a:p>
            <a:pPr lvl="2"/>
            <a:r>
              <a:rPr lang="en-US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Time savings</a:t>
            </a:r>
          </a:p>
          <a:p>
            <a:pPr lvl="2"/>
            <a:r>
              <a:rPr lang="en-US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Fuel savings</a:t>
            </a:r>
          </a:p>
          <a:p>
            <a:pPr lvl="2"/>
            <a:r>
              <a:rPr lang="en-US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Greenhouse gas (GHG) emission reductions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28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other vehicles at each intersection, estimate </a:t>
            </a:r>
            <a:r>
              <a:rPr lang="en-US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following:</a:t>
            </a:r>
          </a:p>
          <a:p>
            <a:pPr lvl="2"/>
            <a:r>
              <a:rPr lang="en-US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Potential time delay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Potential fuel increase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/>
            <a:r>
              <a:rPr lang="en-US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Potential greenhouse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gas (GHG) emission </a:t>
            </a:r>
            <a:r>
              <a:rPr lang="en-US" sz="2600" dirty="0" smtClean="0">
                <a:latin typeface="Arial" panose="020B0604020202020204" pitchFamily="34" charset="0"/>
                <a:cs typeface="Arial" panose="020B0604020202020204" pitchFamily="34" charset="0"/>
              </a:rPr>
              <a:t>increase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9728" indent="0">
              <a:buNone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864096"/>
          </a:xfrm>
        </p:spPr>
        <p:txBody>
          <a:bodyPr>
            <a:noAutofit/>
          </a:bodyPr>
          <a:lstStyle/>
          <a:p>
            <a:pPr algn="ctr"/>
            <a:r>
              <a:rPr lang="en-US" sz="4000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Project Objectives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353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3568" y="1628800"/>
            <a:ext cx="8229600" cy="4525963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Traffic signal timings provided must be used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Assume all traffic signal timing phases will operate with maximum greens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Green extension for all TSP movements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15 seconds maximum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Red truncation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removes 5 seconds from each subsequent phase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to return to transit vehicle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Note that all 3 pilot intersections are “fully actuated” (see traffic signal timing course)</a:t>
            </a:r>
          </a:p>
          <a:p>
            <a:pPr marL="109728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Assumptions</a:t>
            </a: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711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Assume that TSP equipment is on all 501 and 502 Kingston Transit express buses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Project to be based on </a:t>
            </a:r>
            <a:r>
              <a:rPr lang="en-US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busiest 4 hours of day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(must use provided traffic volumes)</a:t>
            </a:r>
          </a:p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Groups will need to use the Kingston Transit Schedule and consider variable arrivals at each traffic signal and evaluate a variety of scenarios</a:t>
            </a:r>
          </a:p>
          <a:p>
            <a:pPr marL="109728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Assumptions</a:t>
            </a:r>
            <a:endParaRPr lang="en-US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8008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5406</TotalTime>
  <Words>490</Words>
  <Application>Microsoft Office PowerPoint</Application>
  <PresentationFormat>On-screen Show (4:3)</PresentationFormat>
  <Paragraphs>74</Paragraphs>
  <Slides>21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Concourse</vt:lpstr>
      <vt:lpstr>           January 2018 </vt:lpstr>
      <vt:lpstr>City of Kingston  Transportation Targets by 2034</vt:lpstr>
      <vt:lpstr>What is Transit Signal Priority (TSP)?</vt:lpstr>
      <vt:lpstr>How does TSP work?</vt:lpstr>
      <vt:lpstr>How does TSP work?</vt:lpstr>
      <vt:lpstr>Background</vt:lpstr>
      <vt:lpstr>Project Objectives</vt:lpstr>
      <vt:lpstr>Assumptions</vt:lpstr>
      <vt:lpstr>Assumptions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Contacts</vt:lpstr>
      <vt:lpstr>Questions</vt:lpstr>
    </vt:vector>
  </TitlesOfParts>
  <Company>City of Kingston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dgreen</dc:creator>
  <cp:lastModifiedBy>Green,Deanna</cp:lastModifiedBy>
  <cp:revision>462</cp:revision>
  <cp:lastPrinted>2015-10-09T18:25:58Z</cp:lastPrinted>
  <dcterms:created xsi:type="dcterms:W3CDTF">2014-05-11T09:35:20Z</dcterms:created>
  <dcterms:modified xsi:type="dcterms:W3CDTF">2018-01-09T15:29:17Z</dcterms:modified>
</cp:coreProperties>
</file>

<file path=docProps/thumbnail.jpeg>
</file>